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234E48"/>
    <a:srgbClr val="FFFF99"/>
    <a:srgbClr val="0000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912" y="-7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AC357-CAEF-4CEA-9E66-8383C602DF22}" type="datetimeFigureOut">
              <a:rPr kumimoji="1" lang="ja-JP" altLang="en-US" smtClean="0"/>
              <a:t>2026/9/4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528AE-F1BF-4214-AEB3-1B6F23D784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2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"/>
            <a:ext cx="7559675" cy="1109710"/>
          </a:xfrm>
          <a:prstGeom prst="rect">
            <a:avLst/>
          </a:prstGeom>
          <a:solidFill>
            <a:srgbClr val="234E48"/>
          </a:solidFill>
          <a:ln>
            <a:solidFill>
              <a:srgbClr val="234E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300" b="1" dirty="0">
                <a:solidFill>
                  <a:schemeClr val="bg1"/>
                </a:solidFill>
                <a:latin typeface="Aptos"/>
              </a:rPr>
              <a:t>物価高騰に負けない</a:t>
            </a:r>
            <a:r>
              <a:rPr lang="en-US" altLang="ja-JP" sz="2300" b="1" dirty="0">
                <a:solidFill>
                  <a:schemeClr val="bg1"/>
                </a:solidFill>
                <a:latin typeface="Aptos"/>
              </a:rPr>
              <a:t>!!</a:t>
            </a:r>
            <a:r>
              <a:rPr lang="ja-JP" altLang="en-US" sz="2300" b="1" dirty="0">
                <a:solidFill>
                  <a:schemeClr val="bg1"/>
                </a:solidFill>
                <a:latin typeface="Aptos"/>
              </a:rPr>
              <a:t>農林水産業の経営を応援します</a:t>
            </a:r>
            <a:r>
              <a:rPr lang="en-US" altLang="ja-JP" sz="2300" b="1" dirty="0">
                <a:solidFill>
                  <a:schemeClr val="bg1"/>
                </a:solidFill>
                <a:latin typeface="Aptos"/>
              </a:rPr>
              <a:t>!!</a:t>
            </a:r>
          </a:p>
          <a:p>
            <a:pPr algn="ctr"/>
            <a:r>
              <a:rPr lang="ja-JP" altLang="en-US" sz="2300" b="1" dirty="0">
                <a:solidFill>
                  <a:srgbClr val="FFFFFF"/>
                </a:solidFill>
                <a:latin typeface="Aptos"/>
              </a:rPr>
              <a:t>農林</a:t>
            </a:r>
            <a:r>
              <a:rPr lang="ja-JP" altLang="en-US" sz="2300" b="1" dirty="0">
                <a:solidFill>
                  <a:schemeClr val="bg1"/>
                </a:solidFill>
                <a:latin typeface="Aptos"/>
              </a:rPr>
              <a:t>水産業用</a:t>
            </a:r>
            <a:r>
              <a:rPr lang="ja-JP" altLang="en-US" sz="2300" b="1" dirty="0">
                <a:solidFill>
                  <a:srgbClr val="FFFFFF"/>
                </a:solidFill>
                <a:latin typeface="Aptos"/>
              </a:rPr>
              <a:t>機械等購入費等補助金のご案内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8750" y="1261209"/>
            <a:ext cx="7219951" cy="1203156"/>
          </a:xfrm>
          <a:prstGeom prst="roundRect">
            <a:avLst/>
          </a:prstGeom>
          <a:solidFill>
            <a:srgbClr val="EFF7F1"/>
          </a:solidFill>
          <a:ln>
            <a:solidFill>
              <a:srgbClr val="EFF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748" y="4113935"/>
            <a:ext cx="655200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ja-JP" altLang="en-US" sz="1600" b="1" dirty="0">
                <a:solidFill>
                  <a:srgbClr val="234E48"/>
                </a:solidFill>
                <a:latin typeface="Aptos"/>
              </a:rPr>
              <a:t>対象経費　</a:t>
            </a:r>
            <a:r>
              <a:rPr sz="1600" b="1" dirty="0" err="1">
                <a:solidFill>
                  <a:srgbClr val="234E48"/>
                </a:solidFill>
                <a:latin typeface="Aptos"/>
              </a:rPr>
              <a:t>こんな取組</a:t>
            </a:r>
            <a:r>
              <a:rPr lang="ja-JP" altLang="en-US" sz="1600" b="1" dirty="0">
                <a:solidFill>
                  <a:srgbClr val="234E48"/>
                </a:solidFill>
                <a:latin typeface="Aptos"/>
              </a:rPr>
              <a:t>み</a:t>
            </a:r>
            <a:r>
              <a:rPr sz="1600" b="1" dirty="0" err="1">
                <a:solidFill>
                  <a:srgbClr val="234E48"/>
                </a:solidFill>
                <a:latin typeface="Aptos"/>
              </a:rPr>
              <a:t>を支援します</a:t>
            </a:r>
            <a:r>
              <a:rPr lang="ja-JP" altLang="en-US" sz="1600" b="1" dirty="0" err="1">
                <a:solidFill>
                  <a:srgbClr val="234E48"/>
                </a:solidFill>
                <a:latin typeface="Aptos"/>
              </a:rPr>
              <a:t>。</a:t>
            </a:r>
            <a:endParaRPr sz="1600" b="1" dirty="0">
              <a:solidFill>
                <a:srgbClr val="234E48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8472" y="2653040"/>
            <a:ext cx="655200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dirty="0" err="1">
                <a:solidFill>
                  <a:srgbClr val="234E48"/>
                </a:solidFill>
                <a:latin typeface="Aptos"/>
              </a:rPr>
              <a:t>対</a:t>
            </a:r>
            <a:r>
              <a:rPr sz="1600" b="1" dirty="0" err="1">
                <a:solidFill>
                  <a:srgbClr val="234E48"/>
                </a:solidFill>
                <a:latin typeface="+mj-ea"/>
                <a:ea typeface="+mj-ea"/>
              </a:rPr>
              <a:t>象となる</a:t>
            </a:r>
            <a:r>
              <a:rPr lang="ja-JP" altLang="en-US" sz="1600" b="1" dirty="0">
                <a:solidFill>
                  <a:srgbClr val="234E48"/>
                </a:solidFill>
                <a:latin typeface="+mj-ea"/>
                <a:ea typeface="+mj-ea"/>
              </a:rPr>
              <a:t>方</a:t>
            </a:r>
            <a:endParaRPr sz="1600" b="1" dirty="0">
              <a:solidFill>
                <a:srgbClr val="234E48"/>
              </a:solidFill>
              <a:latin typeface="+mj-ea"/>
              <a:ea typeface="+mj-ea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58748" y="9849396"/>
            <a:ext cx="7239002" cy="66544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196AF635-E2DF-4DE9-93A0-81CCA0E3D4F3}"/>
              </a:ext>
            </a:extLst>
          </p:cNvPr>
          <p:cNvSpPr/>
          <p:nvPr/>
        </p:nvSpPr>
        <p:spPr>
          <a:xfrm>
            <a:off x="158750" y="2977154"/>
            <a:ext cx="7219951" cy="816501"/>
          </a:xfrm>
          <a:prstGeom prst="roundRect">
            <a:avLst>
              <a:gd name="adj" fmla="val 7426"/>
            </a:avLst>
          </a:prstGeom>
          <a:solidFill>
            <a:srgbClr val="EFF7F1"/>
          </a:solidFill>
          <a:ln>
            <a:solidFill>
              <a:srgbClr val="EFF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ja-JP" altLang="en-US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36814857-7B1E-4C3E-80BF-DB3362C4658D}"/>
              </a:ext>
            </a:extLst>
          </p:cNvPr>
          <p:cNvSpPr/>
          <p:nvPr/>
        </p:nvSpPr>
        <p:spPr>
          <a:xfrm>
            <a:off x="177798" y="4453910"/>
            <a:ext cx="7219952" cy="1878607"/>
          </a:xfrm>
          <a:prstGeom prst="roundRect">
            <a:avLst/>
          </a:prstGeom>
          <a:solidFill>
            <a:srgbClr val="EFF7F1"/>
          </a:solidFill>
          <a:ln>
            <a:solidFill>
              <a:srgbClr val="EFF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400" dirty="0">
              <a:solidFill>
                <a:schemeClr val="tx1"/>
              </a:solidFill>
            </a:endParaRPr>
          </a:p>
          <a:p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3DA22D4C-BE5A-4FF2-95C4-0888C3923034}"/>
              </a:ext>
            </a:extLst>
          </p:cNvPr>
          <p:cNvSpPr/>
          <p:nvPr/>
        </p:nvSpPr>
        <p:spPr>
          <a:xfrm>
            <a:off x="158748" y="6832648"/>
            <a:ext cx="7239003" cy="1235245"/>
          </a:xfrm>
          <a:prstGeom prst="roundRect">
            <a:avLst/>
          </a:prstGeom>
          <a:solidFill>
            <a:srgbClr val="EFF7F1"/>
          </a:solidFill>
          <a:ln>
            <a:solidFill>
              <a:srgbClr val="EFF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</a:rPr>
              <a:t>補助率：対象経費の</a:t>
            </a:r>
            <a:r>
              <a:rPr lang="en-US" altLang="ja-JP" b="1" dirty="0">
                <a:solidFill>
                  <a:srgbClr val="00B050"/>
                </a:solidFill>
              </a:rPr>
              <a:t>1/2</a:t>
            </a:r>
            <a:r>
              <a:rPr lang="ja-JP" altLang="en-US" b="1" dirty="0">
                <a:solidFill>
                  <a:srgbClr val="00B050"/>
                </a:solidFill>
              </a:rPr>
              <a:t>以内</a:t>
            </a:r>
            <a:r>
              <a:rPr lang="en-US" altLang="ja-JP" sz="1400" b="1" dirty="0">
                <a:solidFill>
                  <a:srgbClr val="00B050"/>
                </a:solidFill>
              </a:rPr>
              <a:t>※</a:t>
            </a:r>
            <a:r>
              <a:rPr lang="ja-JP" altLang="en-US" sz="1400" b="1" dirty="0">
                <a:solidFill>
                  <a:srgbClr val="00B050"/>
                </a:solidFill>
              </a:rPr>
              <a:t>全体の申請状況により補助率は下がる場合があります。</a:t>
            </a:r>
            <a:endParaRPr lang="en-US" altLang="ja-JP" sz="1400" b="1" dirty="0">
              <a:solidFill>
                <a:srgbClr val="00B050"/>
              </a:solidFill>
            </a:endParaRPr>
          </a:p>
          <a:p>
            <a:r>
              <a:rPr lang="ja-JP" altLang="en-US" sz="1400" dirty="0">
                <a:solidFill>
                  <a:schemeClr val="tx1"/>
                </a:solidFill>
              </a:rPr>
              <a:t>補助額上限：個人・法人 </a:t>
            </a:r>
            <a:r>
              <a:rPr lang="en-US" altLang="ja-JP" b="1" dirty="0">
                <a:solidFill>
                  <a:srgbClr val="00B050"/>
                </a:solidFill>
              </a:rPr>
              <a:t>20</a:t>
            </a:r>
            <a:r>
              <a:rPr lang="ja-JP" altLang="en-US" b="1" dirty="0">
                <a:solidFill>
                  <a:srgbClr val="00B050"/>
                </a:solidFill>
              </a:rPr>
              <a:t>万円</a:t>
            </a:r>
            <a:r>
              <a:rPr lang="ja-JP" altLang="en-US" sz="1400" dirty="0">
                <a:solidFill>
                  <a:schemeClr val="tx1"/>
                </a:solidFill>
              </a:rPr>
              <a:t>、団体・協同組合・地域 </a:t>
            </a:r>
            <a:r>
              <a:rPr lang="en-US" altLang="ja-JP" b="1" dirty="0">
                <a:solidFill>
                  <a:srgbClr val="00B050"/>
                </a:solidFill>
              </a:rPr>
              <a:t>100</a:t>
            </a:r>
            <a:r>
              <a:rPr lang="ja-JP" altLang="en-US" b="1" dirty="0">
                <a:solidFill>
                  <a:srgbClr val="00B050"/>
                </a:solidFill>
              </a:rPr>
              <a:t>万円</a:t>
            </a:r>
            <a:endParaRPr sz="1400" b="1" dirty="0">
              <a:solidFill>
                <a:srgbClr val="00B050"/>
              </a:solidFill>
            </a:endParaRP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EF956294-32EE-493C-B91A-1BEA3D246D60}"/>
              </a:ext>
            </a:extLst>
          </p:cNvPr>
          <p:cNvSpPr txBox="1"/>
          <p:nvPr/>
        </p:nvSpPr>
        <p:spPr>
          <a:xfrm>
            <a:off x="248472" y="6510041"/>
            <a:ext cx="6552000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ja-JP" altLang="en-US" sz="1600" b="1" dirty="0">
                <a:solidFill>
                  <a:srgbClr val="234E48"/>
                </a:solidFill>
                <a:latin typeface="Aptos"/>
              </a:rPr>
              <a:t>補助率・補助額</a:t>
            </a:r>
            <a:endParaRPr sz="1600" b="1" dirty="0">
              <a:solidFill>
                <a:srgbClr val="234E48"/>
              </a:solidFill>
              <a:latin typeface="Apto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F5028A-DC34-487A-87C9-ADC2AD7E3B32}"/>
              </a:ext>
            </a:extLst>
          </p:cNvPr>
          <p:cNvSpPr txBox="1"/>
          <p:nvPr/>
        </p:nvSpPr>
        <p:spPr>
          <a:xfrm>
            <a:off x="248472" y="3110336"/>
            <a:ext cx="7197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+mn-ea"/>
              </a:rPr>
              <a:t>  ☑市内で農林水産業を営む、市内在住又は市内に事務所を有する個人、法人、団体、協同　　　　</a:t>
            </a:r>
            <a:endParaRPr lang="en-US" altLang="ja-JP" sz="1400" dirty="0">
              <a:latin typeface="+mn-ea"/>
            </a:endParaRPr>
          </a:p>
          <a:p>
            <a:r>
              <a:rPr lang="ja-JP" altLang="en-US" sz="1400" dirty="0">
                <a:latin typeface="+mn-ea"/>
              </a:rPr>
              <a:t>　　 組合、地域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A2DE6B-19B4-4228-839D-D8C821FFA34C}"/>
              </a:ext>
            </a:extLst>
          </p:cNvPr>
          <p:cNvSpPr txBox="1"/>
          <p:nvPr/>
        </p:nvSpPr>
        <p:spPr>
          <a:xfrm>
            <a:off x="377390" y="4476258"/>
            <a:ext cx="7219951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☑農林水産業に必要な機械、器具、資材等の購入に必要な経費</a:t>
            </a:r>
            <a:endParaRPr lang="en-US" altLang="ja-JP" sz="1400" dirty="0"/>
          </a:p>
          <a:p>
            <a:endParaRPr lang="en-US" altLang="ja-JP" sz="500" dirty="0"/>
          </a:p>
          <a:p>
            <a:r>
              <a:rPr lang="ja-JP" altLang="en-US" sz="1400" dirty="0"/>
              <a:t>☑農林水産業に必要な施設の設置・修繕等に要する経費</a:t>
            </a:r>
            <a:endParaRPr lang="en-US" altLang="ja-JP" sz="1400" dirty="0"/>
          </a:p>
          <a:p>
            <a:endParaRPr lang="en-US" altLang="ja-JP" sz="500" dirty="0"/>
          </a:p>
          <a:p>
            <a:r>
              <a:rPr lang="ja-JP" altLang="en-US" sz="1400" dirty="0"/>
              <a:t>☑自ら生産した農林水産物の高付加価値化に要する経費</a:t>
            </a:r>
            <a:endParaRPr lang="en-US" altLang="ja-JP" sz="1400" dirty="0"/>
          </a:p>
          <a:p>
            <a:endParaRPr lang="en-US" altLang="ja-JP" sz="500" dirty="0"/>
          </a:p>
          <a:p>
            <a:r>
              <a:rPr lang="ja-JP" altLang="en-US" sz="1400" dirty="0"/>
              <a:t>☑地域で農業を核とした経済活動を行う組織が、</a:t>
            </a:r>
            <a:endParaRPr lang="en-US" altLang="ja-JP" sz="1400" dirty="0"/>
          </a:p>
          <a:p>
            <a:r>
              <a:rPr lang="ja-JP" altLang="en-US" sz="1400" dirty="0"/>
              <a:t>　 その地域の農林水産物の高付加価値化に要する経費</a:t>
            </a:r>
            <a:endParaRPr lang="en-US" altLang="ja-JP" sz="1400" dirty="0"/>
          </a:p>
          <a:p>
            <a:endParaRPr lang="en-US" altLang="ja-JP" sz="1000" dirty="0"/>
          </a:p>
          <a:p>
            <a:r>
              <a:rPr lang="en-US" altLang="ja-JP" sz="1400" dirty="0">
                <a:solidFill>
                  <a:srgbClr val="FF0000"/>
                </a:solidFill>
              </a:rPr>
              <a:t>※</a:t>
            </a:r>
            <a:r>
              <a:rPr lang="ja-JP" altLang="en-US" sz="1400" dirty="0">
                <a:solidFill>
                  <a:srgbClr val="FF0000"/>
                </a:solidFill>
              </a:rPr>
              <a:t>対象となる経費の合計金額が</a:t>
            </a:r>
            <a:r>
              <a:rPr lang="en-US" altLang="ja-JP" sz="1400" dirty="0">
                <a:solidFill>
                  <a:srgbClr val="FF0000"/>
                </a:solidFill>
              </a:rPr>
              <a:t>10</a:t>
            </a:r>
            <a:r>
              <a:rPr lang="ja-JP" altLang="en-US" sz="1400" dirty="0">
                <a:solidFill>
                  <a:srgbClr val="FF0000"/>
                </a:solidFill>
              </a:rPr>
              <a:t>万円以上であること。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F696C1-73A3-4AE3-828F-B9B0AF59731D}"/>
              </a:ext>
            </a:extLst>
          </p:cNvPr>
          <p:cNvSpPr txBox="1"/>
          <p:nvPr/>
        </p:nvSpPr>
        <p:spPr>
          <a:xfrm>
            <a:off x="504065" y="10012840"/>
            <a:ext cx="6567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</a:rPr>
              <a:t>本補助金の申請手続きにつきましては次のページをご確認ください。</a:t>
            </a:r>
            <a:endParaRPr lang="en-US" altLang="ja-JP" sz="1600" dirty="0">
              <a:solidFill>
                <a:schemeClr val="bg1"/>
              </a:solidFill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23D4DAB7-A8ED-481A-9E2C-33E943130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16" y="8800121"/>
            <a:ext cx="1050130" cy="98248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E9D0C0A-EF03-44D5-8D3D-BADFEAE908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8"/>
          <a:stretch/>
        </p:blipFill>
        <p:spPr>
          <a:xfrm rot="5400000">
            <a:off x="6320125" y="8882071"/>
            <a:ext cx="994075" cy="80700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9E2442-1489-4F1B-A31C-978D595B96F3}"/>
              </a:ext>
            </a:extLst>
          </p:cNvPr>
          <p:cNvSpPr txBox="1"/>
          <p:nvPr/>
        </p:nvSpPr>
        <p:spPr>
          <a:xfrm>
            <a:off x="316783" y="1389659"/>
            <a:ext cx="6903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機械や資材等の物価高騰の負担を軽減し、経営の安定化を図るための補助制度に関する</a:t>
            </a:r>
          </a:p>
          <a:p>
            <a:r>
              <a:rPr lang="ja-JP" altLang="en-US" sz="1400" dirty="0"/>
              <a:t>ご案内です。</a:t>
            </a:r>
            <a:endParaRPr lang="en-US" altLang="ja-JP" sz="1400" dirty="0"/>
          </a:p>
          <a:p>
            <a:r>
              <a:rPr lang="en-US" altLang="ja-JP" sz="1400" b="1" dirty="0">
                <a:solidFill>
                  <a:srgbClr val="FF0000"/>
                </a:solidFill>
                <a:latin typeface="Aptos"/>
              </a:rPr>
              <a:t>※</a:t>
            </a:r>
            <a:r>
              <a:rPr lang="ja-JP" altLang="en-US" sz="1400" b="1" dirty="0">
                <a:solidFill>
                  <a:srgbClr val="FF0000"/>
                </a:solidFill>
                <a:latin typeface="Aptos"/>
              </a:rPr>
              <a:t>本補助制度に係る補正予算が議会承認前のため、議決されなかった場合、補助は実施されませんのでご承知おきください。</a:t>
            </a:r>
            <a:endParaRPr lang="en-US" altLang="ja-JP" sz="1400" b="1" dirty="0">
              <a:solidFill>
                <a:srgbClr val="FF0000"/>
              </a:solidFill>
              <a:latin typeface="Apto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40BCBAD-70E3-4FE6-9D64-034FECD3A4B0}"/>
              </a:ext>
            </a:extLst>
          </p:cNvPr>
          <p:cNvSpPr txBox="1"/>
          <p:nvPr/>
        </p:nvSpPr>
        <p:spPr>
          <a:xfrm>
            <a:off x="811284" y="8453320"/>
            <a:ext cx="656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まずは、</a:t>
            </a:r>
            <a:r>
              <a:rPr kumimoji="1" lang="en-US" altLang="ja-JP" dirty="0"/>
              <a:t>9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18</a:t>
            </a:r>
            <a:r>
              <a:rPr kumimoji="1" lang="ja-JP" altLang="en-US" dirty="0"/>
              <a:t>日（金）までに</a:t>
            </a:r>
            <a:r>
              <a:rPr kumimoji="1" lang="ja-JP" altLang="en-US" b="1" dirty="0"/>
              <a:t>希望調査票</a:t>
            </a:r>
            <a:r>
              <a:rPr kumimoji="1" lang="ja-JP" altLang="en-US" dirty="0"/>
              <a:t>をご提出ください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6844" y="8282765"/>
            <a:ext cx="7560000" cy="2424104"/>
          </a:xfrm>
          <a:prstGeom prst="rect">
            <a:avLst/>
          </a:prstGeom>
          <a:solidFill>
            <a:srgbClr val="234E48"/>
          </a:solidFill>
          <a:ln>
            <a:solidFill>
              <a:srgbClr val="EFF7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 dirty="0"/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99C132FD-E4A8-4532-AE8A-C399FCB97367}"/>
              </a:ext>
            </a:extLst>
          </p:cNvPr>
          <p:cNvSpPr txBox="1"/>
          <p:nvPr/>
        </p:nvSpPr>
        <p:spPr>
          <a:xfrm>
            <a:off x="116119" y="105166"/>
            <a:ext cx="7237994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ja-JP" altLang="en-US" sz="1400" b="1" dirty="0">
                <a:solidFill>
                  <a:srgbClr val="234E48"/>
                </a:solidFill>
                <a:latin typeface="Aptos"/>
              </a:rPr>
              <a:t>申請手続き　</a:t>
            </a:r>
            <a:r>
              <a:rPr lang="en-US" altLang="ja-JP" sz="1600" b="1" dirty="0">
                <a:solidFill>
                  <a:srgbClr val="FF0000"/>
                </a:solidFill>
                <a:latin typeface="Aptos"/>
              </a:rPr>
              <a:t>※</a:t>
            </a:r>
            <a:r>
              <a:rPr lang="ja-JP" altLang="en-US" sz="1600" b="1" dirty="0">
                <a:solidFill>
                  <a:srgbClr val="FF0000"/>
                </a:solidFill>
                <a:latin typeface="Aptos"/>
              </a:rPr>
              <a:t>本補助制度に係る補正予算が議会承認前のため、議決され</a:t>
            </a:r>
            <a:endParaRPr lang="en-US" altLang="ja-JP" sz="1600" b="1" dirty="0">
              <a:solidFill>
                <a:srgbClr val="FF0000"/>
              </a:solidFill>
              <a:latin typeface="Aptos"/>
            </a:endParaRPr>
          </a:p>
          <a:p>
            <a:pPr algn="l"/>
            <a:r>
              <a:rPr lang="ja-JP" altLang="en-US" sz="1600" b="1" dirty="0">
                <a:solidFill>
                  <a:srgbClr val="FF0000"/>
                </a:solidFill>
                <a:latin typeface="Aptos"/>
              </a:rPr>
              <a:t>　　　　　　　   なかった場合、補助は実施されませんのでご承知おきください。</a:t>
            </a:r>
            <a:endParaRPr lang="en-US" altLang="ja-JP" sz="1600" b="1" dirty="0">
              <a:solidFill>
                <a:srgbClr val="FF0000"/>
              </a:solidFill>
              <a:latin typeface="Aptos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F6F49B-0F9E-4793-80CC-2342EF7448F7}"/>
              </a:ext>
            </a:extLst>
          </p:cNvPr>
          <p:cNvSpPr txBox="1"/>
          <p:nvPr/>
        </p:nvSpPr>
        <p:spPr>
          <a:xfrm>
            <a:off x="108480" y="8420877"/>
            <a:ext cx="736674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dirty="0">
                <a:solidFill>
                  <a:schemeClr val="bg1"/>
                </a:solidFill>
              </a:rPr>
              <a:t>お問合せ・提出方法：下記窓口まで持参または郵送、</a:t>
            </a:r>
            <a:r>
              <a:rPr lang="en-US" altLang="ja-JP" dirty="0">
                <a:solidFill>
                  <a:schemeClr val="bg1"/>
                </a:solidFill>
              </a:rPr>
              <a:t>FAX</a:t>
            </a:r>
            <a:r>
              <a:rPr lang="ja-JP" altLang="ja-JP" dirty="0" err="1">
                <a:solidFill>
                  <a:schemeClr val="bg1"/>
                </a:solidFill>
              </a:rPr>
              <a:t>、</a:t>
            </a:r>
            <a:r>
              <a:rPr lang="ja-JP" altLang="ja-JP" dirty="0">
                <a:solidFill>
                  <a:schemeClr val="bg1"/>
                </a:solidFill>
              </a:rPr>
              <a:t>メールでご提出</a:t>
            </a:r>
            <a:r>
              <a:rPr lang="en-US" altLang="ja-JP" dirty="0">
                <a:solidFill>
                  <a:schemeClr val="bg1"/>
                </a:solidFill>
              </a:rPr>
              <a:t>                         </a:t>
            </a:r>
          </a:p>
          <a:p>
            <a:r>
              <a:rPr lang="en-US" altLang="ja-JP" dirty="0">
                <a:solidFill>
                  <a:schemeClr val="bg1"/>
                </a:solidFill>
              </a:rPr>
              <a:t>                                        </a:t>
            </a:r>
            <a:r>
              <a:rPr lang="ja-JP" altLang="en-US" dirty="0">
                <a:solidFill>
                  <a:schemeClr val="bg1"/>
                </a:solidFill>
              </a:rPr>
              <a:t>をお</a:t>
            </a:r>
            <a:r>
              <a:rPr lang="ja-JP" altLang="ja-JP" dirty="0">
                <a:solidFill>
                  <a:schemeClr val="bg1"/>
                </a:solidFill>
              </a:rPr>
              <a:t>願いします。</a:t>
            </a:r>
          </a:p>
          <a:p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〒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444-8601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岡崎市十王町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丁目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9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番地 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西庁舎地下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階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) </a:t>
            </a:r>
          </a:p>
          <a:p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岡崎市役所  農務課　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TEL0564-23-6195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FAX0564-23-8970</a:t>
            </a:r>
          </a:p>
          <a:p>
            <a:r>
              <a:rPr lang="en-US" altLang="ja-JP" sz="1400" dirty="0">
                <a:solidFill>
                  <a:schemeClr val="bg1"/>
                </a:solidFill>
                <a:latin typeface="+mj-ea"/>
                <a:ea typeface="+mj-ea"/>
              </a:rPr>
              <a:t>                                                                     </a:t>
            </a:r>
            <a:r>
              <a:rPr lang="en-US" altLang="ja-JP" sz="1400" dirty="0" err="1">
                <a:solidFill>
                  <a:schemeClr val="bg1"/>
                </a:solidFill>
                <a:latin typeface="+mj-ea"/>
                <a:ea typeface="+mj-ea"/>
              </a:rPr>
              <a:t>Email:nomu@city.okazaki.lg.jp</a:t>
            </a:r>
            <a:endParaRPr lang="en-US" altLang="ja-JP" sz="14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ja-JP" altLang="en-US" dirty="0">
                <a:solidFill>
                  <a:schemeClr val="bg1"/>
                </a:solidFill>
                <a:latin typeface="+mj-ea"/>
                <a:ea typeface="+mj-ea"/>
              </a:rPr>
              <a:t>　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〒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444-3696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  岡崎市樫山町字山ノ神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21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番地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 (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額田センター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階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en-US" altLang="ja-JP" sz="1600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　　         　   </a:t>
            </a:r>
            <a:r>
              <a:rPr lang="zh-TW" altLang="en-US" sz="1600" dirty="0">
                <a:solidFill>
                  <a:schemeClr val="bg1"/>
                </a:solidFill>
                <a:latin typeface="+mj-ea"/>
                <a:ea typeface="+mj-ea"/>
              </a:rPr>
              <a:t>中山間政策課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TEL0564-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82</a:t>
            </a:r>
            <a:r>
              <a:rPr lang="en-US" altLang="zh-TW" sz="1600" dirty="0">
                <a:solidFill>
                  <a:schemeClr val="bg1"/>
                </a:solidFill>
                <a:latin typeface="+mj-ea"/>
                <a:ea typeface="+mj-ea"/>
              </a:rPr>
              <a:t>-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4123</a:t>
            </a:r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+mj-ea"/>
                <a:ea typeface="+mj-ea"/>
              </a:rPr>
              <a:t>FAX0564-82-4124</a:t>
            </a:r>
            <a:endParaRPr lang="en-US" altLang="ja-JP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                                             </a:t>
            </a:r>
            <a:r>
              <a:rPr lang="en-US" altLang="zh-TW" sz="1400" dirty="0" err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Email:chusankan@city.okazaki.lg.jp</a:t>
            </a:r>
            <a:endParaRPr lang="zh-TW" altLang="en-US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C2911A-7B28-47B7-8AC1-643DB2FB0C4E}"/>
              </a:ext>
            </a:extLst>
          </p:cNvPr>
          <p:cNvGrpSpPr/>
          <p:nvPr/>
        </p:nvGrpSpPr>
        <p:grpSpPr>
          <a:xfrm>
            <a:off x="428028" y="656903"/>
            <a:ext cx="6849288" cy="7612628"/>
            <a:chOff x="487678" y="623271"/>
            <a:chExt cx="6819764" cy="6747360"/>
          </a:xfrm>
        </p:grpSpPr>
        <p:sp>
          <p:nvSpPr>
            <p:cNvPr id="52" name="Rounded Rectangle 6">
              <a:extLst>
                <a:ext uri="{FF2B5EF4-FFF2-40B4-BE49-F238E27FC236}">
                  <a16:creationId xmlns:a16="http://schemas.microsoft.com/office/drawing/2014/main" id="{B37474A9-F49B-4B24-B758-4FD2BEF5B47C}"/>
                </a:ext>
              </a:extLst>
            </p:cNvPr>
            <p:cNvSpPr/>
            <p:nvPr/>
          </p:nvSpPr>
          <p:spPr>
            <a:xfrm>
              <a:off x="487678" y="623271"/>
              <a:ext cx="6819764" cy="6747360"/>
            </a:xfrm>
            <a:prstGeom prst="roundRect">
              <a:avLst>
                <a:gd name="adj" fmla="val 6168"/>
              </a:avLst>
            </a:prstGeom>
            <a:solidFill>
              <a:srgbClr val="EFF7F1"/>
            </a:solidFill>
            <a:ln>
              <a:solidFill>
                <a:srgbClr val="EFF7F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ja-JP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FE017382-FBB4-4C9B-8815-18FDF357F0C1}"/>
                </a:ext>
              </a:extLst>
            </p:cNvPr>
            <p:cNvSpPr/>
            <p:nvPr/>
          </p:nvSpPr>
          <p:spPr>
            <a:xfrm>
              <a:off x="614008" y="774968"/>
              <a:ext cx="623798" cy="6408952"/>
            </a:xfrm>
            <a:prstGeom prst="roundRect">
              <a:avLst/>
            </a:prstGeom>
            <a:solidFill>
              <a:srgbClr val="FFFF99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6E862A7E-9C55-4F49-8A2A-3E8FC9CC864D}"/>
                </a:ext>
              </a:extLst>
            </p:cNvPr>
            <p:cNvSpPr/>
            <p:nvPr/>
          </p:nvSpPr>
          <p:spPr>
            <a:xfrm>
              <a:off x="6607178" y="774968"/>
              <a:ext cx="623798" cy="6408952"/>
            </a:xfrm>
            <a:prstGeom prst="roundRect">
              <a:avLst/>
            </a:prstGeom>
            <a:solidFill>
              <a:srgbClr val="FFFF99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770CBF0B-CB41-41B9-A53B-72400D0168A6}"/>
                </a:ext>
              </a:extLst>
            </p:cNvPr>
            <p:cNvSpPr txBox="1"/>
            <p:nvPr/>
          </p:nvSpPr>
          <p:spPr>
            <a:xfrm>
              <a:off x="1639660" y="819492"/>
              <a:ext cx="4752367" cy="64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>
                  <a:latin typeface="+mj-ea"/>
                </a:rPr>
                <a:t>①希望調査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令和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8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年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9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月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4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(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金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)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～令和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8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年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9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月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18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(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金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)</a:t>
              </a:r>
              <a:endParaRPr lang="en-US" altLang="ja-JP" sz="200" dirty="0">
                <a:latin typeface="+mj-ea"/>
              </a:endParaRPr>
            </a:p>
            <a:p>
              <a:r>
                <a:rPr lang="ja-JP" altLang="en-US" sz="1000" dirty="0">
                  <a:latin typeface="+mj-ea"/>
                </a:rPr>
                <a:t>　　　</a:t>
              </a:r>
              <a:endParaRPr lang="en-US" altLang="ja-JP" sz="1000" dirty="0">
                <a:latin typeface="+mj-ea"/>
              </a:endParaRPr>
            </a:p>
            <a:p>
              <a:r>
                <a:rPr lang="ja-JP" altLang="en-US" sz="1000" dirty="0">
                  <a:latin typeface="+mj-ea"/>
                </a:rPr>
                <a:t>　    　</a:t>
              </a:r>
              <a:r>
                <a:rPr lang="ja-JP" altLang="en-US" sz="1200" dirty="0">
                  <a:latin typeface="+mj-ea"/>
                </a:rPr>
                <a:t>提出書類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   　</a:t>
              </a:r>
              <a:r>
                <a:rPr lang="ja-JP" altLang="en-US" sz="1200" dirty="0"/>
                <a:t>☑</a:t>
              </a:r>
              <a:r>
                <a:rPr lang="ja-JP" altLang="en-US" sz="1200" dirty="0">
                  <a:latin typeface="+mj-ea"/>
                </a:rPr>
                <a:t>補助金希望調査票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　</a:t>
              </a:r>
              <a:r>
                <a:rPr lang="ja-JP" altLang="en-US" sz="1200" dirty="0"/>
                <a:t> 　☑</a:t>
              </a:r>
              <a:r>
                <a:rPr lang="ja-JP" altLang="en-US" sz="1200" dirty="0">
                  <a:latin typeface="+mj-ea"/>
                </a:rPr>
                <a:t>補助事業に係る見積書等</a:t>
              </a:r>
              <a:endParaRPr lang="en-US" altLang="ja-JP" sz="1200" dirty="0">
                <a:latin typeface="+mj-ea"/>
              </a:endParaRPr>
            </a:p>
            <a:p>
              <a:endParaRPr lang="en-US" altLang="ja-JP" sz="1000" dirty="0">
                <a:latin typeface="+mj-ea"/>
              </a:endParaRPr>
            </a:p>
            <a:p>
              <a:r>
                <a:rPr lang="ja-JP" altLang="en-US" sz="200" dirty="0">
                  <a:latin typeface="+mj-ea"/>
                </a:rPr>
                <a:t> </a:t>
              </a:r>
              <a:r>
                <a:rPr lang="en-US" altLang="ja-JP" sz="1000" dirty="0">
                  <a:latin typeface="+mj-ea"/>
                </a:rPr>
                <a:t> </a:t>
              </a:r>
              <a:r>
                <a:rPr lang="ja-JP" altLang="en-US" sz="1000" dirty="0">
                  <a:latin typeface="+mj-ea"/>
                </a:rPr>
                <a:t>　　　</a:t>
              </a:r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②交付申請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令和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8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年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9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月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24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(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木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)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～令和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8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年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10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月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23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(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金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)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まで</a:t>
              </a:r>
              <a:endParaRPr lang="en-US" altLang="ja-JP" sz="1400" dirty="0">
                <a:latin typeface="+mj-ea"/>
              </a:endParaRPr>
            </a:p>
            <a:p>
              <a:endParaRPr lang="en-US" altLang="ja-JP" sz="10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  　申請書類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   　</a:t>
              </a:r>
              <a:r>
                <a:rPr lang="ja-JP" altLang="en-US" sz="1200" dirty="0"/>
                <a:t>☑</a:t>
              </a:r>
              <a:r>
                <a:rPr lang="ja-JP" altLang="en-US" sz="1200" dirty="0">
                  <a:latin typeface="+mj-ea"/>
                </a:rPr>
                <a:t>補助金交付申請書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　</a:t>
              </a:r>
              <a:r>
                <a:rPr lang="ja-JP" altLang="en-US" sz="1200" dirty="0"/>
                <a:t> 　☑</a:t>
              </a:r>
              <a:r>
                <a:rPr lang="ja-JP" altLang="en-US" sz="1200" dirty="0">
                  <a:latin typeface="+mj-ea"/>
                </a:rPr>
                <a:t>補助事業に係る見積書等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　</a:t>
              </a:r>
              <a:r>
                <a:rPr lang="ja-JP" altLang="en-US" sz="1200" dirty="0"/>
                <a:t> 　</a:t>
              </a:r>
              <a:endParaRPr lang="en-US" altLang="ja-JP" sz="12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③交付決定</a:t>
              </a:r>
              <a:r>
                <a:rPr lang="en-US" altLang="ja-JP" sz="1400" dirty="0">
                  <a:latin typeface="+mj-ea"/>
                </a:rPr>
                <a:t>【</a:t>
              </a:r>
              <a:r>
                <a:rPr lang="ja-JP" altLang="en-US" sz="1400" dirty="0">
                  <a:latin typeface="+mj-ea"/>
                </a:rPr>
                <a:t>岡崎市→申請者</a:t>
              </a:r>
              <a:r>
                <a:rPr lang="en-US" altLang="ja-JP" sz="1400" dirty="0">
                  <a:latin typeface="+mj-ea"/>
                </a:rPr>
                <a:t>】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申請後</a:t>
              </a:r>
              <a:r>
                <a:rPr lang="ja-JP" altLang="en-US" sz="1400" dirty="0">
                  <a:latin typeface="+mj-ea"/>
                </a:rPr>
                <a:t>　　　</a:t>
              </a:r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　　　　　　　　　　　　　　　　　　　　　</a:t>
              </a:r>
              <a:endParaRPr lang="en-US" altLang="ja-JP" sz="1000" dirty="0">
                <a:latin typeface="+mj-ea"/>
              </a:endParaRPr>
            </a:p>
            <a:p>
              <a:r>
                <a:rPr lang="en-US" altLang="ja-JP" sz="1000" dirty="0">
                  <a:latin typeface="+mj-ea"/>
                </a:rPr>
                <a:t>    </a:t>
              </a:r>
              <a:r>
                <a:rPr lang="ja-JP" altLang="en-US" sz="1000" dirty="0">
                  <a:latin typeface="+mj-ea"/>
                </a:rPr>
                <a:t>　 </a:t>
              </a:r>
              <a:r>
                <a:rPr lang="ja-JP" altLang="en-US" sz="1200" dirty="0">
                  <a:latin typeface="+mj-ea"/>
                </a:rPr>
                <a:t>岡崎市から補助金交付決定通知を交付します。</a:t>
              </a:r>
              <a:endParaRPr lang="en-US" altLang="ja-JP" sz="10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④事業期間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交付決定日～令和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9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年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1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月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31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(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)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まで</a:t>
              </a:r>
              <a:endParaRPr lang="en-US" altLang="ja-JP" sz="1400" b="1" dirty="0">
                <a:solidFill>
                  <a:srgbClr val="00B050"/>
                </a:solidFill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　　</a:t>
              </a:r>
              <a:endParaRPr lang="en-US" altLang="ja-JP" sz="1000" dirty="0">
                <a:latin typeface="+mj-ea"/>
              </a:endParaRPr>
            </a:p>
            <a:p>
              <a:r>
                <a:rPr lang="en-US" altLang="ja-JP" sz="1000" dirty="0">
                  <a:latin typeface="+mj-ea"/>
                </a:rPr>
                <a:t>    </a:t>
              </a:r>
              <a:r>
                <a:rPr lang="ja-JP" altLang="en-US" sz="1000" dirty="0">
                  <a:latin typeface="+mj-ea"/>
                </a:rPr>
                <a:t>　 </a:t>
              </a:r>
              <a:r>
                <a:rPr lang="ja-JP" altLang="en-US" sz="1200" dirty="0">
                  <a:latin typeface="+mj-ea"/>
                </a:rPr>
                <a:t>機械等購入、工事、業務委託等を行ってください。</a:t>
              </a:r>
              <a:endParaRPr lang="en-US" altLang="ja-JP" sz="12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⑤実績報告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事業終了から</a:t>
              </a:r>
              <a:r>
                <a:rPr lang="en-US" altLang="ja-JP" sz="1400" b="1" dirty="0">
                  <a:solidFill>
                    <a:srgbClr val="00B050"/>
                  </a:solidFill>
                  <a:latin typeface="+mj-ea"/>
                </a:rPr>
                <a:t>10</a:t>
              </a:r>
              <a:r>
                <a:rPr lang="ja-JP" altLang="en-US" sz="1400" b="1" dirty="0">
                  <a:solidFill>
                    <a:srgbClr val="00B050"/>
                  </a:solidFill>
                  <a:latin typeface="+mj-ea"/>
                </a:rPr>
                <a:t>日以内</a:t>
              </a:r>
              <a:endParaRPr lang="en-US" altLang="ja-JP" sz="1400" b="1" dirty="0">
                <a:solidFill>
                  <a:srgbClr val="00B050"/>
                </a:solidFill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　　　　　　　　　　　　　　　　　　　　　　　　　　　　　　　　　　　　　　　　　　　　　　　                       </a:t>
              </a:r>
              <a:r>
                <a:rPr lang="en-US" altLang="ja-JP" sz="1400" b="1" dirty="0">
                  <a:latin typeface="+mj-ea"/>
                </a:rPr>
                <a:t>                                                                                                                                  </a:t>
              </a:r>
              <a:r>
                <a:rPr lang="ja-JP" altLang="en-US" sz="1400" b="1" dirty="0">
                  <a:latin typeface="+mj-ea"/>
                </a:rPr>
                <a:t>　</a:t>
              </a:r>
              <a:endParaRPr lang="en-US" altLang="ja-JP" sz="1000" b="1" dirty="0">
                <a:latin typeface="+mj-ea"/>
              </a:endParaRPr>
            </a:p>
            <a:p>
              <a:r>
                <a:rPr lang="ja-JP" altLang="en-US" sz="1400" b="1" dirty="0">
                  <a:latin typeface="+mj-ea"/>
                </a:rPr>
                <a:t>　 　</a:t>
              </a:r>
              <a:r>
                <a:rPr lang="ja-JP" altLang="en-US" sz="1200" dirty="0">
                  <a:latin typeface="+mj-ea"/>
                </a:rPr>
                <a:t>報告書類</a:t>
              </a:r>
            </a:p>
            <a:p>
              <a:r>
                <a:rPr lang="ja-JP" altLang="en-US" sz="1200" dirty="0">
                  <a:latin typeface="+mj-ea"/>
                </a:rPr>
                <a:t>　   　☑補助金実績報告書</a:t>
              </a:r>
            </a:p>
            <a:p>
              <a:r>
                <a:rPr lang="ja-JP" altLang="en-US" sz="1200" dirty="0">
                  <a:latin typeface="+mj-ea"/>
                </a:rPr>
                <a:t>　　 　☑事業の実施に要した経費の支払証明書類</a:t>
              </a:r>
              <a:endParaRPr lang="en-US" altLang="ja-JP" sz="1200" dirty="0">
                <a:latin typeface="+mj-ea"/>
              </a:endParaRPr>
            </a:p>
            <a:p>
              <a:r>
                <a:rPr lang="ja-JP" altLang="en-US" sz="1200" dirty="0">
                  <a:latin typeface="+mj-ea"/>
                </a:rPr>
                <a:t>　　　 ☑事業完了が確認できる写真</a:t>
              </a:r>
              <a:r>
                <a:rPr lang="ja-JP" altLang="en-US" sz="1400" b="1" dirty="0">
                  <a:latin typeface="+mj-ea"/>
                </a:rPr>
                <a:t>　　　</a:t>
              </a:r>
              <a:endParaRPr lang="en-US" altLang="ja-JP" sz="1400" b="1" dirty="0">
                <a:latin typeface="+mj-ea"/>
              </a:endParaRPr>
            </a:p>
            <a:p>
              <a:r>
                <a:rPr lang="ja-JP" altLang="en-US" sz="1400" b="1" dirty="0">
                  <a:latin typeface="+mj-ea"/>
                </a:rPr>
                <a:t>　　　　　　　　　　　</a:t>
              </a:r>
              <a:endParaRPr lang="en-US" altLang="ja-JP" sz="1400" b="1" dirty="0">
                <a:latin typeface="+mj-ea"/>
              </a:endParaRPr>
            </a:p>
            <a:p>
              <a:r>
                <a:rPr lang="ja-JP" altLang="en-US" sz="1400" b="1" dirty="0">
                  <a:latin typeface="+mj-ea"/>
                </a:rPr>
                <a:t>　　　　　　　　　　　　　　　　　　　　　　</a:t>
              </a:r>
              <a:endParaRPr lang="en-US" altLang="ja-JP" sz="1400" dirty="0">
                <a:latin typeface="+mj-ea"/>
              </a:endParaRPr>
            </a:p>
            <a:p>
              <a:r>
                <a:rPr lang="ja-JP" altLang="en-US" sz="1400" dirty="0">
                  <a:latin typeface="+mj-ea"/>
                </a:rPr>
                <a:t>⑥額の確定・補助金支払い</a:t>
              </a:r>
              <a:endParaRPr lang="en-US" altLang="ja-JP" sz="1400" b="1" dirty="0">
                <a:solidFill>
                  <a:srgbClr val="00B050"/>
                </a:solidFill>
                <a:latin typeface="+mj-ea"/>
              </a:endParaRPr>
            </a:p>
          </p:txBody>
        </p:sp>
        <p:sp>
          <p:nvSpPr>
            <p:cNvPr id="15" name="矢印: 左 14">
              <a:extLst>
                <a:ext uri="{FF2B5EF4-FFF2-40B4-BE49-F238E27FC236}">
                  <a16:creationId xmlns:a16="http://schemas.microsoft.com/office/drawing/2014/main" id="{955C560F-C8EA-45D0-9035-6AD06E42133B}"/>
                </a:ext>
              </a:extLst>
            </p:cNvPr>
            <p:cNvSpPr/>
            <p:nvPr/>
          </p:nvSpPr>
          <p:spPr>
            <a:xfrm>
              <a:off x="1283129" y="3289792"/>
              <a:ext cx="387166" cy="200981"/>
            </a:xfrm>
            <a:prstGeom prst="lef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矢印: 左 34">
              <a:extLst>
                <a:ext uri="{FF2B5EF4-FFF2-40B4-BE49-F238E27FC236}">
                  <a16:creationId xmlns:a16="http://schemas.microsoft.com/office/drawing/2014/main" id="{77E92901-5957-4B23-B3C5-58337C11B59A}"/>
                </a:ext>
              </a:extLst>
            </p:cNvPr>
            <p:cNvSpPr/>
            <p:nvPr/>
          </p:nvSpPr>
          <p:spPr>
            <a:xfrm>
              <a:off x="4623789" y="3266447"/>
              <a:ext cx="1944391" cy="200981"/>
            </a:xfrm>
            <a:prstGeom prst="lef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矢印: 右 13">
              <a:extLst>
                <a:ext uri="{FF2B5EF4-FFF2-40B4-BE49-F238E27FC236}">
                  <a16:creationId xmlns:a16="http://schemas.microsoft.com/office/drawing/2014/main" id="{8B90A881-236F-4B76-8CD4-5E1A60431518}"/>
                </a:ext>
              </a:extLst>
            </p:cNvPr>
            <p:cNvSpPr/>
            <p:nvPr/>
          </p:nvSpPr>
          <p:spPr>
            <a:xfrm>
              <a:off x="5832523" y="865740"/>
              <a:ext cx="767188" cy="176912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矢印: 右 35">
              <a:extLst>
                <a:ext uri="{FF2B5EF4-FFF2-40B4-BE49-F238E27FC236}">
                  <a16:creationId xmlns:a16="http://schemas.microsoft.com/office/drawing/2014/main" id="{C0A629A9-F58B-42CA-BBF8-D9F0C7800F6A}"/>
                </a:ext>
              </a:extLst>
            </p:cNvPr>
            <p:cNvSpPr/>
            <p:nvPr/>
          </p:nvSpPr>
          <p:spPr>
            <a:xfrm>
              <a:off x="1310829" y="865740"/>
              <a:ext cx="387166" cy="176912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矢印: 左 16">
              <a:extLst>
                <a:ext uri="{FF2B5EF4-FFF2-40B4-BE49-F238E27FC236}">
                  <a16:creationId xmlns:a16="http://schemas.microsoft.com/office/drawing/2014/main" id="{F4902CB5-DCA2-402B-A01B-234647C91265}"/>
                </a:ext>
              </a:extLst>
            </p:cNvPr>
            <p:cNvSpPr/>
            <p:nvPr/>
          </p:nvSpPr>
          <p:spPr>
            <a:xfrm>
              <a:off x="3795466" y="6989556"/>
              <a:ext cx="2752675" cy="179675"/>
            </a:xfrm>
            <a:prstGeom prst="lef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矢印: 左 17">
              <a:extLst>
                <a:ext uri="{FF2B5EF4-FFF2-40B4-BE49-F238E27FC236}">
                  <a16:creationId xmlns:a16="http://schemas.microsoft.com/office/drawing/2014/main" id="{F4E1DD60-3F54-4529-B3B0-7E8205ED3FB8}"/>
                </a:ext>
              </a:extLst>
            </p:cNvPr>
            <p:cNvSpPr/>
            <p:nvPr/>
          </p:nvSpPr>
          <p:spPr>
            <a:xfrm>
              <a:off x="1252771" y="6968252"/>
              <a:ext cx="447221" cy="200980"/>
            </a:xfrm>
            <a:prstGeom prst="lef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矢印: 右 18">
              <a:extLst>
                <a:ext uri="{FF2B5EF4-FFF2-40B4-BE49-F238E27FC236}">
                  <a16:creationId xmlns:a16="http://schemas.microsoft.com/office/drawing/2014/main" id="{1931D424-CF88-44A0-88B9-A50154720FAC}"/>
                </a:ext>
              </a:extLst>
            </p:cNvPr>
            <p:cNvSpPr/>
            <p:nvPr/>
          </p:nvSpPr>
          <p:spPr>
            <a:xfrm>
              <a:off x="1310829" y="5516730"/>
              <a:ext cx="394047" cy="200981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矢印: 右 20">
              <a:extLst>
                <a:ext uri="{FF2B5EF4-FFF2-40B4-BE49-F238E27FC236}">
                  <a16:creationId xmlns:a16="http://schemas.microsoft.com/office/drawing/2014/main" id="{E57BE004-C95B-45C0-BEBA-F780C3D34E66}"/>
                </a:ext>
              </a:extLst>
            </p:cNvPr>
            <p:cNvSpPr/>
            <p:nvPr/>
          </p:nvSpPr>
          <p:spPr>
            <a:xfrm>
              <a:off x="4490439" y="5515360"/>
              <a:ext cx="2077741" cy="179675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7FF193BC-631C-46A3-8512-CEE455A2C2A9}"/>
                </a:ext>
              </a:extLst>
            </p:cNvPr>
            <p:cNvSpPr/>
            <p:nvPr/>
          </p:nvSpPr>
          <p:spPr>
            <a:xfrm>
              <a:off x="1784768" y="5821967"/>
              <a:ext cx="3341032" cy="906125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1" name="矢印: 右 30">
              <a:extLst>
                <a:ext uri="{FF2B5EF4-FFF2-40B4-BE49-F238E27FC236}">
                  <a16:creationId xmlns:a16="http://schemas.microsoft.com/office/drawing/2014/main" id="{6AAA1DEF-4BD2-45E3-86A6-8041D4F78D32}"/>
                </a:ext>
              </a:extLst>
            </p:cNvPr>
            <p:cNvSpPr/>
            <p:nvPr/>
          </p:nvSpPr>
          <p:spPr>
            <a:xfrm>
              <a:off x="1296610" y="1962829"/>
              <a:ext cx="387166" cy="176912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矢印: 右 31">
              <a:extLst>
                <a:ext uri="{FF2B5EF4-FFF2-40B4-BE49-F238E27FC236}">
                  <a16:creationId xmlns:a16="http://schemas.microsoft.com/office/drawing/2014/main" id="{D6BB1B71-D283-4A71-8A72-A824FA0D8ECB}"/>
                </a:ext>
              </a:extLst>
            </p:cNvPr>
            <p:cNvSpPr/>
            <p:nvPr/>
          </p:nvSpPr>
          <p:spPr>
            <a:xfrm>
              <a:off x="6306331" y="1950796"/>
              <a:ext cx="285913" cy="200981"/>
            </a:xfrm>
            <a:prstGeom prst="rightArrow">
              <a:avLst/>
            </a:prstGeom>
            <a:solidFill>
              <a:srgbClr val="234E48"/>
            </a:solidFill>
            <a:ln>
              <a:solidFill>
                <a:srgbClr val="234E4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9A7321A4-C9ED-4C62-AAF8-864EC4C3BB00}"/>
                </a:ext>
              </a:extLst>
            </p:cNvPr>
            <p:cNvSpPr/>
            <p:nvPr/>
          </p:nvSpPr>
          <p:spPr>
            <a:xfrm>
              <a:off x="1784768" y="2187994"/>
              <a:ext cx="2576775" cy="668242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47C70540-9563-4C1F-910F-8294DADCEE78}"/>
              </a:ext>
            </a:extLst>
          </p:cNvPr>
          <p:cNvSpPr/>
          <p:nvPr/>
        </p:nvSpPr>
        <p:spPr>
          <a:xfrm>
            <a:off x="1752362" y="1214982"/>
            <a:ext cx="2576775" cy="75267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3E60F3-97A3-4BA3-9CEB-685EC67EBAC3}"/>
              </a:ext>
            </a:extLst>
          </p:cNvPr>
          <p:cNvSpPr txBox="1"/>
          <p:nvPr/>
        </p:nvSpPr>
        <p:spPr>
          <a:xfrm>
            <a:off x="4778979" y="1100528"/>
            <a:ext cx="1113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FF0000"/>
                </a:solidFill>
              </a:rPr>
              <a:t>※16</a:t>
            </a:r>
            <a:r>
              <a:rPr kumimoji="1" lang="ja-JP" altLang="en-US" sz="1400" dirty="0">
                <a:solidFill>
                  <a:srgbClr val="FF0000"/>
                </a:solidFill>
              </a:rPr>
              <a:t>時必着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F1F6E3D-2399-4934-A74D-511F27A78A73}"/>
              </a:ext>
            </a:extLst>
          </p:cNvPr>
          <p:cNvSpPr txBox="1"/>
          <p:nvPr/>
        </p:nvSpPr>
        <p:spPr>
          <a:xfrm>
            <a:off x="5250531" y="2306013"/>
            <a:ext cx="1130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rgbClr val="FF0000"/>
                </a:solidFill>
              </a:rPr>
              <a:t>※16</a:t>
            </a:r>
            <a:r>
              <a:rPr kumimoji="1" lang="ja-JP" altLang="en-US" sz="1400" dirty="0">
                <a:solidFill>
                  <a:srgbClr val="FF0000"/>
                </a:solidFill>
              </a:rPr>
              <a:t>時必着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18D2ADC-E53B-4941-8497-B7FA31BC50A5}"/>
              </a:ext>
            </a:extLst>
          </p:cNvPr>
          <p:cNvGrpSpPr/>
          <p:nvPr/>
        </p:nvGrpSpPr>
        <p:grpSpPr>
          <a:xfrm>
            <a:off x="561350" y="3818310"/>
            <a:ext cx="6628223" cy="1828151"/>
            <a:chOff x="509606" y="1190942"/>
            <a:chExt cx="6628223" cy="1828151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2C53233-6446-4F9D-AAB8-0B394ED1AB9C}"/>
                </a:ext>
              </a:extLst>
            </p:cNvPr>
            <p:cNvSpPr txBox="1"/>
            <p:nvPr/>
          </p:nvSpPr>
          <p:spPr>
            <a:xfrm>
              <a:off x="6522276" y="1190942"/>
              <a:ext cx="615553" cy="18281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2800" dirty="0"/>
                <a:t>岡崎市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8B6D38-9681-4CC0-BAB6-00F5B27D86DC}"/>
                </a:ext>
              </a:extLst>
            </p:cNvPr>
            <p:cNvSpPr txBox="1"/>
            <p:nvPr/>
          </p:nvSpPr>
          <p:spPr>
            <a:xfrm>
              <a:off x="509606" y="1190942"/>
              <a:ext cx="615553" cy="18281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ja-JP" altLang="en-US" sz="2800" dirty="0"/>
                <a:t>申請者</a:t>
              </a:r>
            </a:p>
          </p:txBody>
        </p:sp>
      </p:grpSp>
      <p:sp>
        <p:nvSpPr>
          <p:cNvPr id="4" name="AutoShape 2" descr="http://it-gw2021.intra.inf.city.okazaki.aichi.jp/cgi-bin/cbgrn/grn.cgi/message/file_download/-/%E8%BE%B2%E6%9E%97%E6%B0%B4%E7%94%A3%E6%A5%AD%E7%94%A8%E6%A9%9F%E6%A2%B0%E7%AD%89%E8%B3%BC%E5%85%A5%E8%B2%BB%E7%AD%89%E8%A3%9C%E5%8A%A9%E9%87%91QR.png?cid=44251&amp;rid=4836450&amp;mid=3680406&amp;rfid=9289506&amp;hash=6bfa56306b80b1745620b5fde4fc0660c2ef1c97&amp;.png&amp;nolog=1&amp;thumbnail=1">
            <a:extLst>
              <a:ext uri="{FF2B5EF4-FFF2-40B4-BE49-F238E27FC236}">
                <a16:creationId xmlns:a16="http://schemas.microsoft.com/office/drawing/2014/main" id="{D5D3F12D-3D30-417D-8FED-4855D9F060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7438" y="51927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F6E7713-BC0B-46A8-A282-25636AF8A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502" y="9156003"/>
            <a:ext cx="1050611" cy="105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69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otalTime>1819</TotalTime>
  <Words>764</Words>
  <PresentationFormat>ユーザー設定</PresentationFormat>
  <Paragraphs>74</Paragraphs>
  <Slides>2</Slides>
  <Notes>0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baseType="lpstr" size="9">
      <vt:lpstr>Aptos</vt:lpstr>
      <vt:lpstr>ＭＳ Ｐゴシック</vt:lpstr>
      <vt:lpstr>新細明體</vt:lpstr>
      <vt:lpstr>游ゴシック</vt:lpstr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cp:lastPrinted>2026-09-04T01:39:33Z</cp:lastPrinted>
  <dcterms:created xsi:type="dcterms:W3CDTF">2013-01-27T09:14:16Z</dcterms:created>
  <dcterms:modified xsi:type="dcterms:W3CDTF">2026-09-04T09:30:37Z</dcterms:modified>
</cp:coreProperties>
</file>